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642" r:id="rId1"/>
  </p:sldMasterIdLst>
  <p:notesMasterIdLst>
    <p:notesMasterId r:id="rId3"/>
  </p:notesMasterIdLst>
  <p:handoutMasterIdLst>
    <p:handoutMasterId r:id="rId4"/>
  </p:handoutMasterIdLst>
  <p:sldIdLst>
    <p:sldId id="301" r:id="rId2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240" userDrawn="1">
          <p15:clr>
            <a:srgbClr val="A4A3A4"/>
          </p15:clr>
        </p15:guide>
        <p15:guide id="6" orient="horz" pos="144" userDrawn="1">
          <p15:clr>
            <a:srgbClr val="A4A3A4"/>
          </p15:clr>
        </p15:guide>
        <p15:guide id="7" orient="horz" pos="4104" userDrawn="1">
          <p15:clr>
            <a:srgbClr val="A4A3A4"/>
          </p15:clr>
        </p15:guide>
        <p15:guide id="8" pos="7440" userDrawn="1">
          <p15:clr>
            <a:srgbClr val="A4A3A4"/>
          </p15:clr>
        </p15:guide>
        <p15:guide id="13" orient="horz" pos="1512" userDrawn="1">
          <p15:clr>
            <a:srgbClr val="A4A3A4"/>
          </p15:clr>
        </p15:guide>
        <p15:guide id="17" orient="horz" pos="2376" userDrawn="1">
          <p15:clr>
            <a:srgbClr val="A4A3A4"/>
          </p15:clr>
        </p15:guide>
        <p15:guide id="18" pos="4824" userDrawn="1">
          <p15:clr>
            <a:srgbClr val="A4A3A4"/>
          </p15:clr>
        </p15:guide>
        <p15:guide id="20" pos="2016" userDrawn="1">
          <p15:clr>
            <a:srgbClr val="A4A3A4"/>
          </p15:clr>
        </p15:guide>
        <p15:guide id="21" orient="horz" pos="1680" userDrawn="1">
          <p15:clr>
            <a:srgbClr val="A4A3A4"/>
          </p15:clr>
        </p15:guide>
        <p15:guide id="22" orient="horz" pos="1008" userDrawn="1">
          <p15:clr>
            <a:srgbClr val="A4A3A4"/>
          </p15:clr>
        </p15:guide>
        <p15:guide id="23" pos="408" userDrawn="1">
          <p15:clr>
            <a:srgbClr val="A4A3A4"/>
          </p15:clr>
        </p15:guide>
        <p15:guide id="24" orient="horz" pos="792" userDrawn="1">
          <p15:clr>
            <a:srgbClr val="A4A3A4"/>
          </p15:clr>
        </p15:guide>
        <p15:guide id="25" orient="horz" pos="2760" userDrawn="1">
          <p15:clr>
            <a:srgbClr val="A4A3A4"/>
          </p15:clr>
        </p15:guide>
        <p15:guide id="26" orient="horz" pos="3024" userDrawn="1">
          <p15:clr>
            <a:srgbClr val="A4A3A4"/>
          </p15:clr>
        </p15:guide>
        <p15:guide id="27" pos="3840" userDrawn="1">
          <p15:clr>
            <a:srgbClr val="A4A3A4"/>
          </p15:clr>
        </p15:guide>
        <p15:guide id="28" orient="horz" pos="22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66CC"/>
    <a:srgbClr val="0099FF"/>
    <a:srgbClr val="009999"/>
    <a:srgbClr val="12D485"/>
    <a:srgbClr val="3A5D6A"/>
    <a:srgbClr val="2683C6"/>
    <a:srgbClr val="FF6600"/>
    <a:srgbClr val="85E0E7"/>
    <a:srgbClr val="1BDB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2" autoAdjust="0"/>
    <p:restoredTop sz="96357" autoAdjust="0"/>
  </p:normalViewPr>
  <p:slideViewPr>
    <p:cSldViewPr snapToGrid="0" showGuides="1">
      <p:cViewPr varScale="1">
        <p:scale>
          <a:sx n="95" d="100"/>
          <a:sy n="95" d="100"/>
        </p:scale>
        <p:origin x="432" y="78"/>
      </p:cViewPr>
      <p:guideLst>
        <p:guide pos="240"/>
        <p:guide orient="horz" pos="144"/>
        <p:guide orient="horz" pos="4104"/>
        <p:guide pos="7440"/>
        <p:guide orient="horz" pos="1512"/>
        <p:guide orient="horz" pos="2376"/>
        <p:guide pos="4824"/>
        <p:guide pos="2016"/>
        <p:guide orient="horz" pos="1680"/>
        <p:guide orient="horz" pos="1008"/>
        <p:guide pos="408"/>
        <p:guide orient="horz" pos="792"/>
        <p:guide orient="horz" pos="2760"/>
        <p:guide orient="horz" pos="3024"/>
        <p:guide pos="3840"/>
        <p:guide orient="horz" pos="22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32A1796-D3A3-9981-A2E3-0AD8A35C2E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ED1D46-A9FC-97B5-E7C5-4576DFE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E0EAC-FE72-4C38-A021-880367A1E0EC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ED897-D505-E2EC-BB83-99B6EDE1974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24BC7E-8E5C-9467-11D0-4772FEBDE4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55C68-C4B3-43EB-B3A8-F55E380C3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67543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BC1C655F-54C7-4D03-AD26-E0C40F01563A}" type="datetimeFigureOut">
              <a:rPr lang="id-ID" smtClean="0"/>
              <a:t>15/06/2026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5FD34AC2-3728-4A8B-B58F-6888FAEC3D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617814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58D1D-B0D6-4ABF-A19D-41C449CBD109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857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3DD4-72AD-49CF-B9EC-A8498FA971A1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88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52245-0E9F-4AA1-982E-E2C064304BEE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77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A686-B794-49D8-96AA-C3001D66B5D2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187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FDB68-2919-4BF4-99F8-B8442A3FD53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322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E2FB-BB76-4333-9F3D-DD2E2909CA3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886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410-89F4-4013-B130-C2E08B549E74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082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1E3E-A4A5-453F-A143-D729D1272908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62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9C5CA-4AD1-4D97-9059-E78BC738BABE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703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89139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05E0-4ACF-4008-983E-8F5C20E37180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reeform: Shape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25883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2398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96995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336D-39DA-4C4A-A2FD-79D8377F2325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043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64D78-002C-414B-A6FB-46634791AE30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363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B820-7ADD-4872-BCC5-32AEB36C5937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76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4302-EC27-4FA3-A957-0222C18CF435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12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EDC9-3653-48B6-9307-3DA34DAD9730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046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DD-90AA-4C09-91A6-8B6C9C462EB4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348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05AA-BFA0-454E-AC6C-ABED3C790926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373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D7F7920F-2133-4794-93F4-86B0824951C1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120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F4DC5EC-0CDF-4362-A4C5-BD572B33EF9B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/>
              <a:t>J. Crandell - Crime Analyst 1/9/25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A428E537-E56B-49CA-B596-52598082FB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4944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5643" r:id="rId1"/>
    <p:sldLayoutId id="2147485644" r:id="rId2"/>
    <p:sldLayoutId id="2147485645" r:id="rId3"/>
    <p:sldLayoutId id="2147485646" r:id="rId4"/>
    <p:sldLayoutId id="2147485647" r:id="rId5"/>
    <p:sldLayoutId id="2147485648" r:id="rId6"/>
    <p:sldLayoutId id="2147485649" r:id="rId7"/>
    <p:sldLayoutId id="2147485650" r:id="rId8"/>
    <p:sldLayoutId id="2147485651" r:id="rId9"/>
    <p:sldLayoutId id="2147485652" r:id="rId10"/>
    <p:sldLayoutId id="2147485653" r:id="rId11"/>
    <p:sldLayoutId id="2147485654" r:id="rId12"/>
    <p:sldLayoutId id="2147485655" r:id="rId13"/>
    <p:sldLayoutId id="2147485656" r:id="rId14"/>
    <p:sldLayoutId id="2147485657" r:id="rId15"/>
    <p:sldLayoutId id="2147485658" r:id="rId16"/>
    <p:sldLayoutId id="2147485659" r:id="rId17"/>
    <p:sldLayoutId id="2147483684" r:id="rId18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BCF6D7-4AF6-70FE-8947-4B01850F9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E0A1090-0F7B-7C3A-AD8E-5DEB6EABE4FB}"/>
              </a:ext>
            </a:extLst>
          </p:cNvPr>
          <p:cNvGrpSpPr/>
          <p:nvPr/>
        </p:nvGrpSpPr>
        <p:grpSpPr>
          <a:xfrm>
            <a:off x="7563181" y="2797221"/>
            <a:ext cx="4149825" cy="1263557"/>
            <a:chOff x="7416327" y="2931658"/>
            <a:chExt cx="4775672" cy="99468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9C82918-093E-0280-EA22-51B5FAF5084E}"/>
                </a:ext>
              </a:extLst>
            </p:cNvPr>
            <p:cNvSpPr/>
            <p:nvPr/>
          </p:nvSpPr>
          <p:spPr>
            <a:xfrm>
              <a:off x="7416327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05BDAF-F9C3-380C-2292-F10DB51A5E96}"/>
                </a:ext>
              </a:extLst>
            </p:cNvPr>
            <p:cNvSpPr/>
            <p:nvPr/>
          </p:nvSpPr>
          <p:spPr>
            <a:xfrm>
              <a:off x="7565566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Group A Offenses	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2A290B-815A-C56B-08D9-D5B33BB4ADFA}"/>
                </a:ext>
              </a:extLst>
            </p:cNvPr>
            <p:cNvSpPr/>
            <p:nvPr/>
          </p:nvSpPr>
          <p:spPr>
            <a:xfrm>
              <a:off x="9057964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454FD8-7BB0-6C72-81AF-8615102EBF99}"/>
                </a:ext>
              </a:extLst>
            </p:cNvPr>
            <p:cNvSpPr/>
            <p:nvPr/>
          </p:nvSpPr>
          <p:spPr>
            <a:xfrm>
              <a:off x="9207204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Year to Date	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9764891-9AF8-B634-B2BB-F0DBB683D931}"/>
                </a:ext>
              </a:extLst>
            </p:cNvPr>
            <p:cNvSpPr/>
            <p:nvPr/>
          </p:nvSpPr>
          <p:spPr>
            <a:xfrm>
              <a:off x="10699602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EF57651-5157-7F3B-56CB-318DF589DC6C}"/>
                </a:ext>
              </a:extLst>
            </p:cNvPr>
            <p:cNvSpPr/>
            <p:nvPr/>
          </p:nvSpPr>
          <p:spPr>
            <a:xfrm>
              <a:off x="10848841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dirty="0"/>
                <a:t>1/1</a:t>
              </a:r>
              <a:r>
                <a:rPr lang="en-US" sz="1600" kern="1200" dirty="0"/>
                <a:t>/25 – 9/30/25	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7063EF9-4C23-D9E9-6EE9-ECFA7C6D363E}"/>
              </a:ext>
            </a:extLst>
          </p:cNvPr>
          <p:cNvSpPr txBox="1"/>
          <p:nvPr/>
        </p:nvSpPr>
        <p:spPr>
          <a:xfrm>
            <a:off x="264784" y="6291609"/>
            <a:ext cx="19485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u="none" strike="noStrike" dirty="0">
                <a:solidFill>
                  <a:srgbClr val="000000"/>
                </a:solidFill>
                <a:effectLst/>
              </a:rPr>
              <a:t>NC=not calculated</a:t>
            </a:r>
            <a:r>
              <a:rPr lang="en-US" sz="1200" dirty="0"/>
              <a:t>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A0DF1C0-C58E-94C8-4960-EE1E7FE89E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476631"/>
              </p:ext>
            </p:extLst>
          </p:nvPr>
        </p:nvGraphicFramePr>
        <p:xfrm>
          <a:off x="264784" y="1288220"/>
          <a:ext cx="6903721" cy="446166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765776">
                  <a:extLst>
                    <a:ext uri="{9D8B030D-6E8A-4147-A177-3AD203B41FA5}">
                      <a16:colId xmlns:a16="http://schemas.microsoft.com/office/drawing/2014/main" val="2394167164"/>
                    </a:ext>
                  </a:extLst>
                </a:gridCol>
                <a:gridCol w="1018406">
                  <a:extLst>
                    <a:ext uri="{9D8B030D-6E8A-4147-A177-3AD203B41FA5}">
                      <a16:colId xmlns:a16="http://schemas.microsoft.com/office/drawing/2014/main" val="1234580397"/>
                    </a:ext>
                  </a:extLst>
                </a:gridCol>
                <a:gridCol w="1018406">
                  <a:extLst>
                    <a:ext uri="{9D8B030D-6E8A-4147-A177-3AD203B41FA5}">
                      <a16:colId xmlns:a16="http://schemas.microsoft.com/office/drawing/2014/main" val="1634925201"/>
                    </a:ext>
                  </a:extLst>
                </a:gridCol>
                <a:gridCol w="1018406">
                  <a:extLst>
                    <a:ext uri="{9D8B030D-6E8A-4147-A177-3AD203B41FA5}">
                      <a16:colId xmlns:a16="http://schemas.microsoft.com/office/drawing/2014/main" val="4108681456"/>
                    </a:ext>
                  </a:extLst>
                </a:gridCol>
                <a:gridCol w="1082727">
                  <a:extLst>
                    <a:ext uri="{9D8B030D-6E8A-4147-A177-3AD203B41FA5}">
                      <a16:colId xmlns:a16="http://schemas.microsoft.com/office/drawing/2014/main" val="2904493086"/>
                    </a:ext>
                  </a:extLst>
                </a:gridCol>
              </a:tblGrid>
              <a:tr h="7775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Group A Offenses -                                                 Crimes Against Persons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2024                Year to Date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2025             Year to Date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Count Difference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% Difference from 2024 to 2025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extLst>
                  <a:ext uri="{0D108BD9-81ED-4DB2-BD59-A6C34878D82A}">
                    <a16:rowId xmlns:a16="http://schemas.microsoft.com/office/drawing/2014/main" val="2228930507"/>
                  </a:ext>
                </a:extLst>
              </a:tr>
              <a:tr h="2554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Homicide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NC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884752"/>
                  </a:ext>
                </a:extLst>
              </a:tr>
              <a:tr h="2554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Sexual Offense victims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37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37</a:t>
                      </a: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extLst>
                  <a:ext uri="{0D108BD9-81ED-4DB2-BD59-A6C34878D82A}">
                    <a16:rowId xmlns:a16="http://schemas.microsoft.com/office/drawing/2014/main" val="3919552568"/>
                  </a:ext>
                </a:extLst>
              </a:tr>
              <a:tr h="2666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Assault Offense victims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658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650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-8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-1%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341568"/>
                  </a:ext>
                </a:extLst>
              </a:tr>
              <a:tr h="2443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695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688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-7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-1%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extLst>
                  <a:ext uri="{0D108BD9-81ED-4DB2-BD59-A6C34878D82A}">
                    <a16:rowId xmlns:a16="http://schemas.microsoft.com/office/drawing/2014/main" val="249194708"/>
                  </a:ext>
                </a:extLst>
              </a:tr>
              <a:tr h="7775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1" u="none" strike="noStrike">
                          <a:solidFill>
                            <a:schemeClr val="tx1"/>
                          </a:solidFill>
                          <a:effectLst/>
                        </a:rPr>
                        <a:t>Group A Offenses -                                                      Crimes Against Property</a:t>
                      </a:r>
                      <a:endParaRPr lang="en-US" sz="1200" b="1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2024               Year to Date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2025             Year to Date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Count Difference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% Difference from 2024 to 2025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extLst>
                  <a:ext uri="{0D108BD9-81ED-4DB2-BD59-A6C34878D82A}">
                    <a16:rowId xmlns:a16="http://schemas.microsoft.com/office/drawing/2014/main" val="4016349186"/>
                  </a:ext>
                </a:extLst>
              </a:tr>
              <a:tr h="2554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u="none" strike="noStrike">
                          <a:solidFill>
                            <a:schemeClr val="tx1"/>
                          </a:solidFill>
                          <a:effectLst/>
                        </a:rPr>
                        <a:t>Robbery</a:t>
                      </a:r>
                      <a:endParaRPr lang="en-US" sz="12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-14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-25%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1630794"/>
                  </a:ext>
                </a:extLst>
              </a:tr>
              <a:tr h="2554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Burglary - Breaking &amp; Entering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145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137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-8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-6%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extLst>
                  <a:ext uri="{0D108BD9-81ED-4DB2-BD59-A6C34878D82A}">
                    <a16:rowId xmlns:a16="http://schemas.microsoft.com/office/drawing/2014/main" val="1524375924"/>
                  </a:ext>
                </a:extLst>
              </a:tr>
              <a:tr h="2554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Larceny - Shoplifting, Building, All Other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446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486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9%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073118"/>
                  </a:ext>
                </a:extLst>
              </a:tr>
              <a:tr h="25549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Larceny - From Vehicle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169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195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15%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extLst>
                  <a:ext uri="{0D108BD9-81ED-4DB2-BD59-A6C34878D82A}">
                    <a16:rowId xmlns:a16="http://schemas.microsoft.com/office/drawing/2014/main" val="2011054035"/>
                  </a:ext>
                </a:extLst>
              </a:tr>
              <a:tr h="26660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GTA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149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105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-44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-30%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19279"/>
                  </a:ext>
                </a:extLst>
              </a:tr>
              <a:tr h="2332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Total 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964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964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/>
                </a:tc>
                <a:extLst>
                  <a:ext uri="{0D108BD9-81ED-4DB2-BD59-A6C34878D82A}">
                    <a16:rowId xmlns:a16="http://schemas.microsoft.com/office/drawing/2014/main" val="1175852778"/>
                  </a:ext>
                </a:extLst>
              </a:tr>
              <a:tr h="24438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Grand Total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1659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1653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-6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0%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990" marR="7990" marT="7990" marB="0" anchor="b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571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003901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29186</TotalTime>
  <Words>157</Words>
  <Application>Microsoft Office PowerPoint</Application>
  <PresentationFormat>Widescreen</PresentationFormat>
  <Paragraphs>69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Mesh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Crandell, Jackie</dc:creator>
  <cp:lastModifiedBy>Kayla Cannon</cp:lastModifiedBy>
  <cp:revision>1966</cp:revision>
  <cp:lastPrinted>2025-09-18T17:24:32Z</cp:lastPrinted>
  <dcterms:created xsi:type="dcterms:W3CDTF">2021-05-12T16:03:28Z</dcterms:created>
  <dcterms:modified xsi:type="dcterms:W3CDTF">2026-06-15T22:10:53Z</dcterms:modified>
</cp:coreProperties>
</file>